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19"/>
  </p:notesMasterIdLst>
  <p:handoutMasterIdLst>
    <p:handoutMasterId r:id="rId20"/>
  </p:handoutMasterIdLst>
  <p:sldIdLst>
    <p:sldId id="256" r:id="rId2"/>
    <p:sldId id="307" r:id="rId3"/>
    <p:sldId id="311" r:id="rId4"/>
    <p:sldId id="309" r:id="rId5"/>
    <p:sldId id="297" r:id="rId6"/>
    <p:sldId id="324" r:id="rId7"/>
    <p:sldId id="310" r:id="rId8"/>
    <p:sldId id="276" r:id="rId9"/>
    <p:sldId id="288" r:id="rId10"/>
    <p:sldId id="312" r:id="rId11"/>
    <p:sldId id="315" r:id="rId12"/>
    <p:sldId id="316" r:id="rId13"/>
    <p:sldId id="320" r:id="rId14"/>
    <p:sldId id="322" r:id="rId15"/>
    <p:sldId id="325" r:id="rId16"/>
    <p:sldId id="321" r:id="rId17"/>
    <p:sldId id="294" r:id="rId1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00CC"/>
    <a:srgbClr val="0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61" autoAdjust="0"/>
    <p:restoredTop sz="94660"/>
  </p:normalViewPr>
  <p:slideViewPr>
    <p:cSldViewPr>
      <p:cViewPr>
        <p:scale>
          <a:sx n="87" d="100"/>
          <a:sy n="87" d="100"/>
        </p:scale>
        <p:origin x="-691" y="888"/>
      </p:cViewPr>
      <p:guideLst>
        <p:guide orient="horz" pos="2160"/>
        <p:guide pos="2880"/>
      </p:guideLst>
    </p:cSldViewPr>
  </p:slideViewPr>
  <p:notesTextViewPr>
    <p:cViewPr>
      <p:scale>
        <a:sx n="125" d="100"/>
        <a:sy n="1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smtClean="0"/>
              <a:t>kcg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A8D062-1B13-4981-8E85-6F7533274446}" type="datetime1">
              <a:rPr lang="en-US" smtClean="0"/>
              <a:t>3/3/2019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mtClean="0"/>
              <a:t>hack-red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A03819-0872-46C7-943F-E3249BB2F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0068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smtClean="0"/>
              <a:t>kcg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10734C-DB6A-45D7-B5DB-26F1BDAA0721}" type="datetime1">
              <a:rPr lang="en-US" smtClean="0"/>
              <a:t>3/3/2019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mtClean="0"/>
              <a:t>hack-red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BD7508-D426-4343-AE6C-BC721233C0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10006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7745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6171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524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ctrTitle"/>
          </p:nvPr>
        </p:nvSpPr>
        <p:spPr>
          <a:xfrm>
            <a:off x="1432560" y="359898"/>
            <a:ext cx="7406640" cy="1472184"/>
          </a:xfrm>
        </p:spPr>
        <p:txBody>
          <a:bodyPr anchor="b"/>
          <a:lstStyle>
            <a:lvl1pPr algn="l"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22" name="Subtitle 21"/>
          <p:cNvSpPr>
            <a:spLocks noGrp="1"/>
          </p:cNvSpPr>
          <p:nvPr>
            <p:ph type="subTitle" idx="1"/>
          </p:nvPr>
        </p:nvSpPr>
        <p:spPr>
          <a:xfrm>
            <a:off x="1432560" y="1850064"/>
            <a:ext cx="7406640" cy="1752600"/>
          </a:xfrm>
        </p:spPr>
        <p:txBody>
          <a:bodyPr tIns="0"/>
          <a:lstStyle>
            <a:lvl1pPr marL="27432" indent="0" algn="l">
              <a:buNone/>
              <a:defRPr sz="26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8AE706E-1A07-434E-81F7-5B3EA32ABB8D}" type="datetime3">
              <a:rPr lang="en-US" smtClean="0"/>
              <a:t>3 March 2019</a:t>
            </a:fld>
            <a:endParaRPr lang="en-US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n-US" smtClean="0"/>
              <a:t>Hack-Red</a:t>
            </a:r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F8A3A3B7-CD70-43AB-A4A2-2D31F5A1B7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921433" y="1413802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Oval 8"/>
          <p:cNvSpPr/>
          <p:nvPr/>
        </p:nvSpPr>
        <p:spPr>
          <a:xfrm>
            <a:off x="1157176" y="1345016"/>
            <a:ext cx="64008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28EEC6AF-47C1-4F1C-9255-44B5D73C65DE}" type="datetime3">
              <a:rPr lang="en-US" smtClean="0"/>
              <a:t>3 March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n-US" smtClean="0"/>
              <a:t>Hack-Red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F8A3A3B7-CD70-43AB-A4A2-2D31F5A1B7E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274639"/>
            <a:ext cx="1828800" cy="5851525"/>
          </a:xfrm>
        </p:spPr>
        <p:txBody>
          <a:bodyPr vert="eaVert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274640"/>
            <a:ext cx="5562600" cy="5851525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2BD1E06-8385-4374-B75F-A8F414E13994}" type="datetime3">
              <a:rPr lang="en-US" smtClean="0"/>
              <a:t>3 March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n-US" smtClean="0"/>
              <a:t>Hack-Red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F8A3A3B7-CD70-43AB-A4A2-2D31F5A1B7E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562F5E9-408A-4EAC-B09F-6893C86CF89E}" type="datetime3">
              <a:rPr lang="en-US" smtClean="0"/>
              <a:t>3 March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n-US" smtClean="0"/>
              <a:t>Hack-Red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F8A3A3B7-CD70-43AB-A4A2-2D31F5A1B7E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282890" y="-54"/>
            <a:ext cx="68580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8392" y="2600325"/>
            <a:ext cx="6400800" cy="2286000"/>
          </a:xfrm>
        </p:spPr>
        <p:txBody>
          <a:bodyPr anchor="t"/>
          <a:lstStyle>
            <a:lvl1pPr algn="l">
              <a:lnSpc>
                <a:spcPts val="4500"/>
              </a:lnSpc>
              <a:buNone/>
              <a:defRPr sz="4000" b="1" cap="all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8392" y="1066800"/>
            <a:ext cx="6400800" cy="1509712"/>
          </a:xfrm>
        </p:spPr>
        <p:txBody>
          <a:bodyPr anchor="b"/>
          <a:lstStyle>
            <a:lvl1pPr marL="18288" indent="0">
              <a:lnSpc>
                <a:spcPts val="2300"/>
              </a:lnSpc>
              <a:spcBef>
                <a:spcPts val="0"/>
              </a:spcBef>
              <a:buNone/>
              <a:defRPr sz="20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F60A922D-CF9E-47F9-BB78-D2BD95D2BA3C}" type="datetime3">
              <a:rPr lang="en-US" smtClean="0"/>
              <a:t>3 March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n-US" smtClean="0"/>
              <a:t>Hack-Red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F8A3A3B7-CD70-43AB-A4A2-2D31F5A1B7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 bwMode="invGray">
          <a:xfrm>
            <a:off x="2286000" y="0"/>
            <a:ext cx="762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Oval 7"/>
          <p:cNvSpPr/>
          <p:nvPr/>
        </p:nvSpPr>
        <p:spPr>
          <a:xfrm>
            <a:off x="2172321" y="2814656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Oval 8"/>
          <p:cNvSpPr/>
          <p:nvPr/>
        </p:nvSpPr>
        <p:spPr>
          <a:xfrm>
            <a:off x="2408064" y="2745870"/>
            <a:ext cx="64008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3560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7608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B236B4C0-D2C5-4B93-954B-BA1921B819F9}" type="datetime3">
              <a:rPr lang="en-US" smtClean="0"/>
              <a:t>3 March 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n-US" smtClean="0"/>
              <a:t>Hack-Red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F8A3A3B7-CD70-43AB-A4A2-2D31F5A1B7E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160336"/>
            <a:ext cx="8229600" cy="1143000"/>
          </a:xfrm>
        </p:spPr>
        <p:txBody>
          <a:bodyPr anchor="ctr"/>
          <a:lstStyle>
            <a:lvl1pPr algn="ctr">
              <a:defRPr sz="4500" b="1" cap="none" baseline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6344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3CD08FDA-57E9-481B-861D-B19CBDCE5830}" type="datetime3">
              <a:rPr lang="en-US" smtClean="0"/>
              <a:t>3 March 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n-US" smtClean="0"/>
              <a:t>Hack-Red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F8A3A3B7-CD70-43AB-A4A2-2D31F5A1B7E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 anchor="ctr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A15D76D9-1376-4EED-A91B-3DABA0B749A3}" type="datetime3">
              <a:rPr lang="en-US" smtClean="0"/>
              <a:t>3 March 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n-US" smtClean="0"/>
              <a:t>Hack-Red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F8A3A3B7-CD70-43AB-A4A2-2D31F5A1B7E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014984" y="0"/>
            <a:ext cx="8129016" cy="6858000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454B0EB7-7C6A-4AFE-B3A3-7AEDCDAD7304}" type="datetime3">
              <a:rPr lang="en-US" smtClean="0"/>
              <a:t>3 March 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n-US" smtClean="0"/>
              <a:t>Hack-Red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F8A3A3B7-CD70-43AB-A4A2-2D31F5A1B7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Rectangle 5"/>
          <p:cNvSpPr/>
          <p:nvPr/>
        </p:nvSpPr>
        <p:spPr bwMode="invGray">
          <a:xfrm>
            <a:off x="1014984" y="-54"/>
            <a:ext cx="73152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6778"/>
            <a:ext cx="3810000" cy="1162050"/>
          </a:xfrm>
          <a:ln>
            <a:noFill/>
          </a:ln>
        </p:spPr>
        <p:txBody>
          <a:bodyPr anchor="b"/>
          <a:lstStyle>
            <a:lvl1pPr algn="l">
              <a:lnSpc>
                <a:spcPts val="2000"/>
              </a:lnSpc>
              <a:buNone/>
              <a:defRPr sz="2200" b="1" cap="all" baseline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57200" y="1406964"/>
            <a:ext cx="3810000" cy="698500"/>
          </a:xfrm>
        </p:spPr>
        <p:txBody>
          <a:bodyPr/>
          <a:lstStyle>
            <a:lvl1pPr marL="4572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57200" y="2133600"/>
            <a:ext cx="8153400" cy="39925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FE752C4A-9C1F-4DD7-978D-68914DC28A6F}" type="datetime3">
              <a:rPr lang="en-US" smtClean="0"/>
              <a:t>3 March 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n-US" smtClean="0"/>
              <a:t>Hack-Red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F8A3A3B7-CD70-43AB-A4A2-2D31F5A1B7E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6896" y="1066800"/>
            <a:ext cx="2743200" cy="1981200"/>
          </a:xfrm>
        </p:spPr>
        <p:txBody>
          <a:bodyPr anchor="b">
            <a:noAutofit/>
          </a:bodyPr>
          <a:lstStyle>
            <a:lvl1pPr algn="l">
              <a:buNone/>
              <a:defRPr sz="2100" b="1">
                <a:effectLst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18F9B1D-ECA7-421F-B5DC-BB96753C1028}" type="datetime3">
              <a:rPr lang="en-US" smtClean="0"/>
              <a:t>3 March 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n-US" smtClean="0"/>
              <a:t>Hack-Red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F8A3A3B7-CD70-43AB-A4A2-2D31F5A1B7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62000" y="1066800"/>
            <a:ext cx="4572000" cy="4572000"/>
          </a:xfrm>
          <a:prstGeom prst="rect">
            <a:avLst/>
          </a:prstGeom>
          <a:solidFill>
            <a:srgbClr val="FFFFFF"/>
          </a:solidFill>
          <a:ln w="88900" cap="sq">
            <a:solidFill>
              <a:srgbClr val="FFFFFF"/>
            </a:solidFill>
            <a:miter lim="800000"/>
          </a:ln>
          <a:effectLst>
            <a:outerShdw blurRad="55500" dist="18500" dir="5400000" algn="tl" rotWithShape="0">
              <a:srgbClr val="000000">
                <a:alpha val="3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635">
            <a:bevelT w="25400" h="19050"/>
            <a:contourClr>
              <a:srgbClr val="969696"/>
            </a:contourClr>
          </a:sp3d>
        </p:spPr>
        <p:txBody>
          <a:bodyPr lIns="91440" tIns="274320" rtlCol="0" anchor="t">
            <a:normAutofit/>
          </a:bodyPr>
          <a:lstStyle>
            <a:extLst/>
          </a:lstStyle>
          <a:p>
            <a:pPr marL="0" indent="-283464" algn="l" rtl="0" eaLnBrk="1" latinLnBrk="0" hangingPunct="1">
              <a:lnSpc>
                <a:spcPts val="3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None/>
            </a:pPr>
            <a:endParaRPr kumimoji="0" lang="en-US" sz="32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38200" y="1143003"/>
            <a:ext cx="4419600" cy="3514531"/>
          </a:xfrm>
          <a:prstGeom prst="roundRect">
            <a:avLst>
              <a:gd name="adj" fmla="val 783"/>
            </a:avLst>
          </a:prstGeom>
          <a:solidFill>
            <a:schemeClr val="bg2"/>
          </a:solidFill>
          <a:ln w="127000">
            <a:noFill/>
            <a:miter lim="800000"/>
          </a:ln>
          <a:effectLst/>
        </p:spPr>
        <p:txBody>
          <a:bodyPr lIns="91440" tIns="274320" anchor="t"/>
          <a:lstStyle>
            <a:lvl1pPr indent="0">
              <a:buNone/>
              <a:defRPr sz="3200"/>
            </a:lvl1pPr>
            <a:extLst/>
          </a:lstStyle>
          <a:p>
            <a:pPr marL="0" algn="l" eaLnBrk="1" latinLnBrk="0" hangingPunct="1"/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9" name="Flowchart: Process 8"/>
          <p:cNvSpPr/>
          <p:nvPr/>
        </p:nvSpPr>
        <p:spPr>
          <a:xfrm rot="19468671">
            <a:off x="396725" y="954341"/>
            <a:ext cx="685800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shade val="90000"/>
                <a:satMod val="200000"/>
                <a:alpha val="4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0" name="Flowchart: Process 9"/>
          <p:cNvSpPr/>
          <p:nvPr/>
        </p:nvSpPr>
        <p:spPr>
          <a:xfrm rot="2103354" flipH="1">
            <a:off x="5003667" y="936786"/>
            <a:ext cx="649224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alpha val="2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800600"/>
            <a:ext cx="4419600" cy="762000"/>
          </a:xfrm>
        </p:spPr>
        <p:txBody>
          <a:bodyPr anchor="ctr"/>
          <a:lstStyle>
            <a:lvl1pPr marL="0" indent="0" algn="l">
              <a:lnSpc>
                <a:spcPts val="1600"/>
              </a:lnSpc>
              <a:spcBef>
                <a:spcPts val="0"/>
              </a:spcBef>
              <a:buNone/>
              <a:defRPr sz="1400">
                <a:solidFill>
                  <a:srgbClr val="777777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e 6"/>
          <p:cNvSpPr/>
          <p:nvPr/>
        </p:nvSpPr>
        <p:spPr>
          <a:xfrm>
            <a:off x="-815927" y="-815922"/>
            <a:ext cx="1638887" cy="1638887"/>
          </a:xfrm>
          <a:prstGeom prst="pie">
            <a:avLst>
              <a:gd name="adj1" fmla="val 0"/>
              <a:gd name="adj2" fmla="val 5402120"/>
            </a:avLst>
          </a:prstGeom>
          <a:solidFill>
            <a:schemeClr val="bg2">
              <a:tint val="18000"/>
              <a:satMod val="220000"/>
              <a:alpha val="33000"/>
            </a:schemeClr>
          </a:solidFill>
          <a:ln w="3175" cap="rnd" cmpd="sng" algn="ctr">
            <a:solidFill>
              <a:schemeClr val="bg2">
                <a:shade val="70000"/>
                <a:satMod val="200000"/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Oval 7"/>
          <p:cNvSpPr/>
          <p:nvPr/>
        </p:nvSpPr>
        <p:spPr>
          <a:xfrm>
            <a:off x="168816" y="21102"/>
            <a:ext cx="1702191" cy="1702191"/>
          </a:xfrm>
          <a:prstGeom prst="ellipse">
            <a:avLst/>
          </a:prstGeom>
          <a:noFill/>
          <a:ln w="27305" cap="rnd" cmpd="sng" algn="ctr">
            <a:solidFill>
              <a:schemeClr val="bg2">
                <a:tint val="45000"/>
                <a:satMod val="325000"/>
                <a:alpha val="100000"/>
              </a:schemeClr>
            </a:solidFill>
            <a:prstDash val="solid"/>
          </a:ln>
          <a:effectLst>
            <a:outerShdw blurRad="25400" dist="25400" dir="5400000" algn="tl" rotWithShape="0">
              <a:schemeClr val="bg2">
                <a:shade val="50000"/>
                <a:satMod val="150000"/>
                <a:alpha val="8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1" name="Donut 10"/>
          <p:cNvSpPr/>
          <p:nvPr/>
        </p:nvSpPr>
        <p:spPr>
          <a:xfrm rot="2315675">
            <a:off x="182881" y="1055077"/>
            <a:ext cx="1125717" cy="1102624"/>
          </a:xfrm>
          <a:prstGeom prst="donut">
            <a:avLst>
              <a:gd name="adj" fmla="val 11833"/>
            </a:avLst>
          </a:prstGeom>
          <a:gradFill rotWithShape="1">
            <a:gsLst>
              <a:gs pos="0">
                <a:schemeClr val="bg2">
                  <a:tint val="10000"/>
                  <a:shade val="99000"/>
                  <a:satMod val="355000"/>
                  <a:alpha val="70000"/>
                </a:schemeClr>
              </a:gs>
              <a:gs pos="70000">
                <a:schemeClr val="bg2">
                  <a:tint val="6000"/>
                  <a:shade val="100000"/>
                  <a:satMod val="400000"/>
                  <a:alpha val="55000"/>
                </a:schemeClr>
              </a:gs>
              <a:gs pos="100000">
                <a:schemeClr val="bg2">
                  <a:tint val="100000"/>
                  <a:shade val="75000"/>
                  <a:satMod val="370000"/>
                  <a:alpha val="60000"/>
                </a:schemeClr>
              </a:gs>
            </a:gsLst>
            <a:path path="circle">
              <a:fillToRect l="-407500" t="-50000" r="507500" b="150000"/>
            </a:path>
          </a:gradFill>
          <a:ln w="7350" cap="rnd" cmpd="sng" algn="ctr">
            <a:solidFill>
              <a:schemeClr val="bg2">
                <a:shade val="60000"/>
                <a:satMod val="220000"/>
                <a:alpha val="100000"/>
              </a:schemeClr>
            </a:solidFill>
            <a:prstDash val="solid"/>
          </a:ln>
          <a:effectLst>
            <a:outerShdw blurRad="12700" dist="15000" dir="4500000" algn="tl" rotWithShape="0">
              <a:schemeClr val="bg2">
                <a:shade val="10000"/>
                <a:satMod val="200000"/>
                <a:alpha val="3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>
          <a:xfrm>
            <a:off x="1012873" y="-54"/>
            <a:ext cx="8131127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5" name="Title Placeholder 4"/>
          <p:cNvSpPr>
            <a:spLocks noGrp="1"/>
          </p:cNvSpPr>
          <p:nvPr>
            <p:ph type="title"/>
          </p:nvPr>
        </p:nvSpPr>
        <p:spPr>
          <a:xfrm>
            <a:off x="1435608" y="274638"/>
            <a:ext cx="7498080" cy="1143000"/>
          </a:xfrm>
          <a:prstGeom prst="rect">
            <a:avLst/>
          </a:prstGeom>
        </p:spPr>
        <p:txBody>
          <a:bodyPr anchor="ctr">
            <a:normAutofit/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>
          <a:xfrm>
            <a:off x="1435608" y="1447800"/>
            <a:ext cx="7498080" cy="4800600"/>
          </a:xfrm>
          <a:prstGeom prst="rect">
            <a:avLst/>
          </a:prstGeom>
        </p:spPr>
        <p:txBody>
          <a:bodyPr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24" name="Date Placeholder 23"/>
          <p:cNvSpPr>
            <a:spLocks noGrp="1"/>
          </p:cNvSpPr>
          <p:nvPr>
            <p:ph type="dt" sz="half" idx="2"/>
          </p:nvPr>
        </p:nvSpPr>
        <p:spPr>
          <a:xfrm>
            <a:off x="3581400" y="6305550"/>
            <a:ext cx="2133600" cy="476250"/>
          </a:xfrm>
          <a:prstGeom prst="rect">
            <a:avLst/>
          </a:prstGeom>
        </p:spPr>
        <p:txBody>
          <a:bodyPr anchor="b"/>
          <a:lstStyle>
            <a:lvl1pPr algn="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</a:defRPr>
            </a:lvl1pPr>
            <a:extLst/>
          </a:lstStyle>
          <a:p>
            <a:fld id="{17F618E2-9DC3-41F9-AD7E-6B19E693FEDC}" type="datetime3">
              <a:rPr lang="en-US" smtClean="0"/>
              <a:t>3 March 2019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5715000" y="6305550"/>
            <a:ext cx="2895600" cy="476250"/>
          </a:xfrm>
          <a:prstGeom prst="rect">
            <a:avLst/>
          </a:prstGeom>
        </p:spPr>
        <p:txBody>
          <a:bodyPr anchor="b"/>
          <a:lstStyle>
            <a:lvl1pPr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r>
              <a:rPr lang="en-US" smtClean="0"/>
              <a:t>Hack-Red</a:t>
            </a:r>
            <a:endParaRPr 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4"/>
          </p:nvPr>
        </p:nvSpPr>
        <p:spPr>
          <a:xfrm>
            <a:off x="8613648" y="6305550"/>
            <a:ext cx="457200" cy="476250"/>
          </a:xfrm>
          <a:prstGeom prst="rect">
            <a:avLst/>
          </a:prstGeom>
        </p:spPr>
        <p:txBody>
          <a:bodyPr anchor="b"/>
          <a:lstStyle>
            <a:lvl1pPr algn="ct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fld id="{F8A3A3B7-CD70-43AB-A4A2-2D31F5A1B7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Rectangle 14"/>
          <p:cNvSpPr/>
          <p:nvPr/>
        </p:nvSpPr>
        <p:spPr bwMode="invGray">
          <a:xfrm>
            <a:off x="1014984" y="-54"/>
            <a:ext cx="73152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/>
  <p:txStyles>
    <p:titleStyle>
      <a:lvl1pPr algn="l" rtl="0" eaLnBrk="1" latinLnBrk="0" hangingPunct="1">
        <a:spcBef>
          <a:spcPct val="0"/>
        </a:spcBef>
        <a:buNone/>
        <a:defRPr kumimoji="0" sz="4300" kern="1200">
          <a:solidFill>
            <a:schemeClr val="tx2">
              <a:satMod val="130000"/>
            </a:schemeClr>
          </a:solidFill>
          <a:effectLst>
            <a:outerShdw blurRad="50000" dist="30000" dir="5400000" algn="tl" rotWithShape="0">
              <a:srgbClr val="000000">
                <a:alpha val="30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83464" algn="l" rtl="0" eaLnBrk="1" latinLnBrk="0" hangingPunct="1">
        <a:lnSpc>
          <a:spcPct val="100000"/>
        </a:lnSpc>
        <a:spcBef>
          <a:spcPts val="600"/>
        </a:spcBef>
        <a:buClr>
          <a:schemeClr val="accent1"/>
        </a:buClr>
        <a:buSzPct val="80000"/>
        <a:buFont typeface="Wingdings 2"/>
        <a:buChar char="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37744" algn="l" rtl="0" eaLnBrk="1" latinLnBrk="0" hangingPunct="1">
        <a:lnSpc>
          <a:spcPct val="100000"/>
        </a:lnSpc>
        <a:spcBef>
          <a:spcPts val="550"/>
        </a:spcBef>
        <a:buClr>
          <a:schemeClr val="accent1"/>
        </a:buClr>
        <a:buFont typeface="Verdana"/>
        <a:buChar char="◦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886968" indent="-228600" algn="l" rtl="0" eaLnBrk="1" latinLnBrk="0" hangingPunct="1">
        <a:lnSpc>
          <a:spcPct val="100000"/>
        </a:lnSpc>
        <a:spcBef>
          <a:spcPct val="20000"/>
        </a:spcBef>
        <a:buClr>
          <a:schemeClr val="accent2"/>
        </a:buClr>
        <a:buFont typeface="Wingdings 2"/>
        <a:buChar char="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173736" algn="l" rtl="0" eaLnBrk="1" latinLnBrk="0" hangingPunct="1">
        <a:lnSpc>
          <a:spcPct val="100000"/>
        </a:lnSpc>
        <a:spcBef>
          <a:spcPct val="20000"/>
        </a:spcBef>
        <a:buClr>
          <a:schemeClr val="accent3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298448" indent="-182880" algn="l" rtl="0" eaLnBrk="1" latinLnBrk="0" hangingPunct="1">
        <a:lnSpc>
          <a:spcPct val="100000"/>
        </a:lnSpc>
        <a:spcBef>
          <a:spcPct val="20000"/>
        </a:spcBef>
        <a:buClr>
          <a:schemeClr val="accent4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508760" indent="-182880" algn="l" rtl="0" eaLnBrk="1" latinLnBrk="0" hangingPunct="1">
        <a:lnSpc>
          <a:spcPct val="100000"/>
        </a:lnSpc>
        <a:spcBef>
          <a:spcPct val="20000"/>
        </a:spcBef>
        <a:buClr>
          <a:schemeClr val="accent5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71907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213055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43608" y="1726404"/>
            <a:ext cx="7772400" cy="1470025"/>
          </a:xfrm>
        </p:spPr>
        <p:txBody>
          <a:bodyPr>
            <a:normAutofit/>
          </a:bodyPr>
          <a:lstStyle/>
          <a:p>
            <a:r>
              <a:rPr lang="en-US" sz="4000" dirty="0" smtClean="0"/>
              <a:t>SMART INDIA HACKATHON 2019</a:t>
            </a:r>
            <a:r>
              <a:rPr lang="en-US" sz="3600" dirty="0" smtClean="0"/>
              <a:t/>
            </a:r>
            <a:br>
              <a:rPr lang="en-US" sz="3600" dirty="0" smtClean="0"/>
            </a:br>
            <a:r>
              <a:rPr lang="en-US" sz="2800" dirty="0" smtClean="0"/>
              <a:t>(SOFTWARE EDITION) </a:t>
            </a:r>
            <a:endParaRPr lang="en-US" sz="3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1112" y="3501008"/>
            <a:ext cx="7992888" cy="1944216"/>
          </a:xfrm>
        </p:spPr>
        <p:txBody>
          <a:bodyPr>
            <a:noAutofit/>
          </a:bodyPr>
          <a:lstStyle/>
          <a:p>
            <a:r>
              <a:rPr lang="en-US" sz="4000" b="1" dirty="0" smtClean="0"/>
              <a:t>                </a:t>
            </a:r>
            <a:r>
              <a:rPr lang="en-US" sz="4000" b="1" dirty="0" smtClean="0">
                <a:solidFill>
                  <a:srgbClr val="FF0000"/>
                </a:solidFill>
              </a:rPr>
              <a:t>HACK-RED</a:t>
            </a:r>
          </a:p>
          <a:p>
            <a:r>
              <a:rPr lang="en-US" sz="4000" dirty="0" smtClean="0">
                <a:solidFill>
                  <a:srgbClr val="002060"/>
                </a:solidFill>
              </a:rPr>
              <a:t>High Impact </a:t>
            </a:r>
            <a:r>
              <a:rPr lang="en-US" sz="4000" dirty="0">
                <a:solidFill>
                  <a:srgbClr val="002060"/>
                </a:solidFill>
              </a:rPr>
              <a:t>L</a:t>
            </a:r>
            <a:r>
              <a:rPr lang="en-US" sz="4000" dirty="0" smtClean="0">
                <a:solidFill>
                  <a:srgbClr val="002060"/>
                </a:solidFill>
              </a:rPr>
              <a:t>ow </a:t>
            </a:r>
            <a:r>
              <a:rPr lang="en-US" sz="4000" dirty="0">
                <a:solidFill>
                  <a:srgbClr val="002060"/>
                </a:solidFill>
              </a:rPr>
              <a:t>C</a:t>
            </a:r>
            <a:r>
              <a:rPr lang="en-US" sz="4000" dirty="0" smtClean="0">
                <a:solidFill>
                  <a:srgbClr val="002060"/>
                </a:solidFill>
              </a:rPr>
              <a:t>ost </a:t>
            </a:r>
            <a:r>
              <a:rPr lang="en-US" sz="4000" dirty="0">
                <a:solidFill>
                  <a:srgbClr val="002060"/>
                </a:solidFill>
              </a:rPr>
              <a:t>W</a:t>
            </a:r>
            <a:r>
              <a:rPr lang="en-US" sz="4000" dirty="0" smtClean="0">
                <a:solidFill>
                  <a:srgbClr val="002060"/>
                </a:solidFill>
              </a:rPr>
              <a:t>ell-          </a:t>
            </a:r>
            <a:r>
              <a:rPr lang="en-US" sz="4000" dirty="0">
                <a:solidFill>
                  <a:srgbClr val="002060"/>
                </a:solidFill>
              </a:rPr>
              <a:t>B</a:t>
            </a:r>
            <a:r>
              <a:rPr lang="en-US" sz="4000" dirty="0" smtClean="0">
                <a:solidFill>
                  <a:srgbClr val="002060"/>
                </a:solidFill>
              </a:rPr>
              <a:t>eing </a:t>
            </a:r>
            <a:r>
              <a:rPr lang="en-US" sz="4000" dirty="0">
                <a:solidFill>
                  <a:srgbClr val="002060"/>
                </a:solidFill>
              </a:rPr>
              <a:t>S</a:t>
            </a:r>
            <a:r>
              <a:rPr lang="en-US" sz="4000" dirty="0" smtClean="0">
                <a:solidFill>
                  <a:srgbClr val="002060"/>
                </a:solidFill>
              </a:rPr>
              <a:t>olution</a:t>
            </a:r>
          </a:p>
          <a:p>
            <a:endParaRPr lang="en-US" sz="40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16632"/>
            <a:ext cx="1835696" cy="18356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4" y="260648"/>
            <a:ext cx="2592288" cy="1285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63376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400" dirty="0" smtClean="0"/>
              <a:t>App</a:t>
            </a:r>
            <a:r>
              <a:rPr lang="en-US" dirty="0" smtClean="0"/>
              <a:t> developed – low cost solution</a:t>
            </a:r>
            <a:endParaRPr lang="en-US" dirty="0"/>
          </a:p>
        </p:txBody>
      </p:sp>
      <p:pic>
        <p:nvPicPr>
          <p:cNvPr id="26" name="Content Placeholder 25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7944" y="1628800"/>
            <a:ext cx="2623542" cy="4664075"/>
          </a:xfrm>
        </p:spPr>
      </p:pic>
      <p:pic>
        <p:nvPicPr>
          <p:cNvPr id="27" name="Content Placeholder 26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1628800"/>
            <a:ext cx="2623542" cy="4664075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2F5E9-408A-4EAC-B09F-6893C86CF89E}" type="datetime3">
              <a:rPr lang="en-US" smtClean="0"/>
              <a:t>3 March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Hack-Red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257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400" dirty="0"/>
              <a:t>App</a:t>
            </a:r>
            <a:r>
              <a:rPr lang="en-US" dirty="0"/>
              <a:t> developed </a:t>
            </a:r>
            <a:r>
              <a:rPr lang="en-US" dirty="0" smtClean="0"/>
              <a:t>– low </a:t>
            </a:r>
            <a:r>
              <a:rPr lang="en-US" dirty="0"/>
              <a:t>cost solution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1484784"/>
            <a:ext cx="2623542" cy="4664075"/>
          </a:xfrm>
        </p:spPr>
      </p:pic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920" y="1484784"/>
            <a:ext cx="2623542" cy="4664075"/>
          </a:xfr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6B4C0-D2C5-4B93-954B-BA1921B819F9}" type="datetime3">
              <a:rPr lang="en-US" smtClean="0"/>
              <a:t>3 March 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Hack-Red</a:t>
            </a:r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687" y="1484784"/>
            <a:ext cx="2627313" cy="4664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85054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Interface-Communication 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1484784"/>
            <a:ext cx="2623542" cy="4664075"/>
          </a:xfr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6B4C0-D2C5-4B93-954B-BA1921B819F9}" type="datetime3">
              <a:rPr lang="en-US" smtClean="0"/>
              <a:t>3 March 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Hack-Red</a:t>
            </a:r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1340768"/>
            <a:ext cx="2627313" cy="4664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98747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Interface - Communication(English)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912" y="1628800"/>
            <a:ext cx="2623542" cy="4664075"/>
          </a:xfrm>
        </p:spPr>
      </p:pic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1628800"/>
            <a:ext cx="2623542" cy="4664075"/>
          </a:xfr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6B4C0-D2C5-4B93-954B-BA1921B819F9}" type="datetime3">
              <a:rPr lang="en-US" smtClean="0"/>
              <a:t>3 March 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Hack-Red</a:t>
            </a:r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6526" y="1628800"/>
            <a:ext cx="2627313" cy="4664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50338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Interface - Communication(Hindi)</a:t>
            </a:r>
            <a:endParaRPr lang="en-US" dirty="0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1772816"/>
            <a:ext cx="2376264" cy="4224469"/>
          </a:xfr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6B4C0-D2C5-4B93-954B-BA1921B819F9}" type="datetime3">
              <a:rPr lang="en-US" smtClean="0"/>
              <a:t>3 March 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Hack-Red</a:t>
            </a:r>
            <a:endParaRPr lang="en-US"/>
          </a:p>
        </p:txBody>
      </p:sp>
      <p:pic>
        <p:nvPicPr>
          <p:cNvPr id="16" name="Content Placeholder 15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7904" y="1772816"/>
            <a:ext cx="2376264" cy="4224469"/>
          </a:xfr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193" y="1772816"/>
            <a:ext cx="2430270" cy="4176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883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1640" y="476672"/>
            <a:ext cx="7498080" cy="1143000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Chatbot</a:t>
            </a:r>
            <a:r>
              <a:rPr lang="en-US" dirty="0" smtClean="0"/>
              <a:t> which generates reports based on symptoms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6B4C0-D2C5-4B93-954B-BA1921B819F9}" type="datetime3">
              <a:rPr lang="en-US" smtClean="0"/>
              <a:t>3 March 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Hack-Red</a:t>
            </a:r>
            <a:endParaRPr lang="en-US"/>
          </a:p>
        </p:txBody>
      </p:sp>
      <p:pic>
        <p:nvPicPr>
          <p:cNvPr id="1026" name="Picture 2" descr="Image result for chatbot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2060848"/>
            <a:ext cx="5048250" cy="3362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1351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Application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2F5E9-408A-4EAC-B09F-6893C86CF89E}" type="datetime3">
              <a:rPr lang="en-US" smtClean="0"/>
              <a:t>3 March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Hack-Red</a:t>
            </a:r>
            <a:endParaRPr lang="en-US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9582" y="1447800"/>
            <a:ext cx="7070386" cy="480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55264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7744" y="1556792"/>
            <a:ext cx="5256584" cy="3024336"/>
          </a:xfrm>
        </p:spPr>
        <p:txBody>
          <a:bodyPr>
            <a:noAutofit/>
          </a:bodyPr>
          <a:lstStyle/>
          <a:p>
            <a:r>
              <a:rPr lang="en-US" sz="8800" dirty="0" smtClean="0"/>
              <a:t>Thank you</a:t>
            </a:r>
            <a:endParaRPr lang="en-US" sz="8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221DD7-15E9-4931-B5BA-DA882D9B607E}" type="datetime3">
              <a:rPr lang="en-US" smtClean="0"/>
              <a:t>3 March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Hack-Red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771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nemia-india-healthstatistics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2976" y="188640"/>
            <a:ext cx="7805113" cy="5472608"/>
          </a:xfrm>
        </p:spPr>
      </p:pic>
      <p:sp>
        <p:nvSpPr>
          <p:cNvPr id="5" name="TextBox 4"/>
          <p:cNvSpPr txBox="1"/>
          <p:nvPr/>
        </p:nvSpPr>
        <p:spPr>
          <a:xfrm>
            <a:off x="1142976" y="6000768"/>
            <a:ext cx="76438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i="1" dirty="0" smtClean="0"/>
              <a:t>https://www.google.com/search?rlz=1C1CHBF_enIN730IN730&amp;biw=1366&amp;bih=576&amp;tbm=isch&amp;sa=1&amp;ei=AP50XJroFcuoyAOlzqr4Dw&amp;q=statistics+of+anemia+in+india&amp;oq=statistics+of+anemia+&amp;gs_l=img.3.1.0i30j0i24l2.32040.32040..34427...0.0..0.79.79.1......1....1..gws-wiz-img.G0B-zRWTo-A#imgrc=96AdCK1E_TK73M</a:t>
            </a:r>
            <a:r>
              <a:rPr lang="en-IN" sz="1200" i="1" dirty="0" smtClean="0"/>
              <a:t>:</a:t>
            </a:r>
            <a:endParaRPr lang="en-IN" sz="1200" i="1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286AAA-8D54-41F3-9C66-6C955E409B01}" type="datetime3">
              <a:rPr lang="en-US" smtClean="0"/>
              <a:t>3 March 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Hack-Red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697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03648" y="260648"/>
            <a:ext cx="7498080" cy="1143000"/>
          </a:xfrm>
        </p:spPr>
        <p:txBody>
          <a:bodyPr>
            <a:noAutofit/>
          </a:bodyPr>
          <a:lstStyle/>
          <a:p>
            <a:r>
              <a:rPr lang="en-US" sz="3200" dirty="0" smtClean="0"/>
              <a:t>2017 </a:t>
            </a:r>
            <a:r>
              <a:rPr lang="en-US" sz="4000" dirty="0" smtClean="0">
                <a:solidFill>
                  <a:srgbClr val="FF0000"/>
                </a:solidFill>
              </a:rPr>
              <a:t>TIMES OF INDIA </a:t>
            </a:r>
            <a:r>
              <a:rPr lang="en-US" sz="3200" dirty="0" smtClean="0"/>
              <a:t>GLOBAL NUTRITION REPORT</a:t>
            </a:r>
            <a:endParaRPr lang="en-US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2F5E9-408A-4EAC-B09F-6893C86CF89E}" type="datetime3">
              <a:rPr lang="en-US" smtClean="0"/>
              <a:t>3 March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Hack-Red</a:t>
            </a:r>
            <a:endParaRPr lang="en-US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484784"/>
            <a:ext cx="8024893" cy="48245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84106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03648" y="116632"/>
            <a:ext cx="7498080" cy="1143000"/>
          </a:xfrm>
        </p:spPr>
        <p:txBody>
          <a:bodyPr/>
          <a:lstStyle/>
          <a:p>
            <a:r>
              <a:rPr lang="en-IN" dirty="0" smtClean="0"/>
              <a:t>EFFECTS OF ANEMIA</a:t>
            </a:r>
            <a:endParaRPr lang="en-IN" dirty="0"/>
          </a:p>
        </p:txBody>
      </p:sp>
      <p:sp>
        <p:nvSpPr>
          <p:cNvPr id="3" name="TextBox 2"/>
          <p:cNvSpPr txBox="1"/>
          <p:nvPr/>
        </p:nvSpPr>
        <p:spPr>
          <a:xfrm>
            <a:off x="1043608" y="1196752"/>
            <a:ext cx="799288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4813" indent="-295275">
              <a:buFont typeface="Arial" pitchFamily="34" charset="0"/>
              <a:buChar char="•"/>
              <a:tabLst>
                <a:tab pos="404813" algn="l"/>
              </a:tabLst>
              <a:defRPr/>
            </a:pPr>
            <a:r>
              <a:rPr lang="en-US" sz="3000" dirty="0" smtClean="0">
                <a:cs typeface="Times New Roman" pitchFamily="18" charset="0"/>
              </a:rPr>
              <a:t>Impaired </a:t>
            </a:r>
            <a:r>
              <a:rPr lang="en-US" sz="3000" dirty="0" smtClean="0">
                <a:cs typeface="Times New Roman" pitchFamily="18" charset="0"/>
              </a:rPr>
              <a:t>fetal development </a:t>
            </a:r>
            <a:r>
              <a:rPr lang="en-US" sz="3000" dirty="0" smtClean="0">
                <a:cs typeface="Times New Roman" pitchFamily="18" charset="0"/>
              </a:rPr>
              <a:t>,</a:t>
            </a:r>
          </a:p>
          <a:p>
            <a:pPr marL="365760" indent="-256032">
              <a:buFont typeface="Arial" pitchFamily="34" charset="0"/>
              <a:buChar char="•"/>
              <a:defRPr/>
            </a:pPr>
            <a:r>
              <a:rPr lang="en-US" sz="3000" dirty="0">
                <a:cs typeface="Times New Roman" pitchFamily="18" charset="0"/>
              </a:rPr>
              <a:t>Impaired development of </a:t>
            </a:r>
            <a:r>
              <a:rPr lang="en-US" sz="3000" dirty="0" smtClean="0">
                <a:cs typeface="Times New Roman" pitchFamily="18" charset="0"/>
              </a:rPr>
              <a:t>cognitive abilities,</a:t>
            </a:r>
          </a:p>
          <a:p>
            <a:pPr marL="365760" indent="-256032">
              <a:buFont typeface="Arial" pitchFamily="34" charset="0"/>
              <a:buChar char="•"/>
              <a:defRPr/>
            </a:pPr>
            <a:r>
              <a:rPr lang="en-US" sz="3000" dirty="0" smtClean="0">
                <a:cs typeface="Times New Roman" pitchFamily="18" charset="0"/>
              </a:rPr>
              <a:t>Limited learning capacity in children,</a:t>
            </a:r>
          </a:p>
          <a:p>
            <a:pPr marL="365760" indent="-256032">
              <a:buFont typeface="Arial" pitchFamily="34" charset="0"/>
              <a:buChar char="•"/>
              <a:defRPr/>
            </a:pPr>
            <a:r>
              <a:rPr lang="en-US" sz="3000" dirty="0" smtClean="0">
                <a:cs typeface="Times New Roman" pitchFamily="18" charset="0"/>
              </a:rPr>
              <a:t>Reduced working &amp; productive capacity </a:t>
            </a:r>
          </a:p>
          <a:p>
            <a:pPr marL="365760" indent="-256032">
              <a:buFont typeface="Arial" pitchFamily="34" charset="0"/>
              <a:buChar char="•"/>
              <a:defRPr/>
            </a:pPr>
            <a:r>
              <a:rPr lang="en-US" sz="3000" dirty="0" smtClean="0">
                <a:cs typeface="Times New Roman" pitchFamily="18" charset="0"/>
              </a:rPr>
              <a:t>Weakness, </a:t>
            </a:r>
            <a:r>
              <a:rPr lang="en-US" sz="3000" dirty="0">
                <a:cs typeface="Times New Roman" pitchFamily="18" charset="0"/>
              </a:rPr>
              <a:t>Fatigue,</a:t>
            </a:r>
            <a:endParaRPr lang="en-US" sz="3000" dirty="0" smtClean="0">
              <a:cs typeface="Times New Roman" pitchFamily="18" charset="0"/>
            </a:endParaRPr>
          </a:p>
          <a:p>
            <a:pPr marL="365760" indent="-256032">
              <a:buFont typeface="Arial" pitchFamily="34" charset="0"/>
              <a:buChar char="•"/>
              <a:defRPr/>
            </a:pPr>
            <a:r>
              <a:rPr lang="en-US" sz="3000" dirty="0" smtClean="0">
                <a:cs typeface="Times New Roman" pitchFamily="18" charset="0"/>
              </a:rPr>
              <a:t>Dizziness,</a:t>
            </a:r>
          </a:p>
          <a:p>
            <a:pPr marL="365760" indent="-256032">
              <a:buFont typeface="Arial" pitchFamily="34" charset="0"/>
              <a:buChar char="•"/>
              <a:defRPr/>
            </a:pPr>
            <a:r>
              <a:rPr lang="en-US" sz="3000" dirty="0" smtClean="0">
                <a:cs typeface="Times New Roman" pitchFamily="18" charset="0"/>
              </a:rPr>
              <a:t>Drowsiness,</a:t>
            </a:r>
          </a:p>
          <a:p>
            <a:pPr marL="365760" indent="-256032">
              <a:buFont typeface="Arial" pitchFamily="34" charset="0"/>
              <a:buChar char="•"/>
              <a:defRPr/>
            </a:pPr>
            <a:r>
              <a:rPr lang="en-US" sz="3000" dirty="0" smtClean="0">
                <a:cs typeface="Times New Roman" pitchFamily="18" charset="0"/>
              </a:rPr>
              <a:t>Defective linear growth in children.</a:t>
            </a:r>
            <a:endParaRPr lang="en-US" sz="3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9DC7BC-1538-4B2A-AB25-F092D636B80E}" type="datetime3">
              <a:rPr lang="en-US" smtClean="0"/>
              <a:t>3 March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Hack-Red</a:t>
            </a:r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043608" y="5157192"/>
            <a:ext cx="79928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 smtClean="0">
                <a:solidFill>
                  <a:srgbClr val="FF0000"/>
                </a:solidFill>
              </a:rPr>
              <a:t>It is a serious socio-economic political illness – Need to be addressed.</a:t>
            </a:r>
            <a:endParaRPr lang="en-US" sz="36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9708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32" y="116632"/>
            <a:ext cx="6840760" cy="72008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OBJECTIVE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71600" y="836712"/>
            <a:ext cx="7498080" cy="4800600"/>
          </a:xfrm>
        </p:spPr>
        <p:txBody>
          <a:bodyPr>
            <a:noAutofit/>
          </a:bodyPr>
          <a:lstStyle/>
          <a:p>
            <a:pPr marL="82296" indent="0">
              <a:buClr>
                <a:srgbClr val="4F81BD"/>
              </a:buClr>
              <a:buNone/>
            </a:pPr>
            <a:endParaRPr lang="en-US" sz="3000" dirty="0">
              <a:solidFill>
                <a:prstClr val="black"/>
              </a:solidFill>
            </a:endParaRPr>
          </a:p>
          <a:p>
            <a:pPr>
              <a:buClr>
                <a:srgbClr val="4F81BD"/>
              </a:buClr>
            </a:pPr>
            <a:r>
              <a:rPr lang="en-US" sz="3000" dirty="0" smtClean="0">
                <a:solidFill>
                  <a:srgbClr val="FF0000"/>
                </a:solidFill>
              </a:rPr>
              <a:t>Low cost </a:t>
            </a:r>
            <a:r>
              <a:rPr lang="en-US" sz="3000" dirty="0" smtClean="0">
                <a:solidFill>
                  <a:prstClr val="black"/>
                </a:solidFill>
              </a:rPr>
              <a:t>– Screening using smartphones.</a:t>
            </a:r>
          </a:p>
          <a:p>
            <a:pPr>
              <a:buClr>
                <a:srgbClr val="4F81BD"/>
              </a:buClr>
            </a:pPr>
            <a:r>
              <a:rPr lang="en-US" sz="3000" dirty="0" smtClean="0">
                <a:solidFill>
                  <a:srgbClr val="FF0000"/>
                </a:solidFill>
              </a:rPr>
              <a:t>High impact </a:t>
            </a:r>
            <a:r>
              <a:rPr lang="en-US" sz="3000" dirty="0" smtClean="0">
                <a:solidFill>
                  <a:prstClr val="black"/>
                </a:solidFill>
              </a:rPr>
              <a:t>– Mass people can be screened non-invasively.</a:t>
            </a:r>
          </a:p>
          <a:p>
            <a:pPr>
              <a:buClr>
                <a:srgbClr val="4F81BD"/>
              </a:buClr>
            </a:pPr>
            <a:r>
              <a:rPr lang="en-US" sz="3000" dirty="0" smtClean="0">
                <a:solidFill>
                  <a:srgbClr val="FF0000"/>
                </a:solidFill>
              </a:rPr>
              <a:t>Reduce Communication </a:t>
            </a:r>
            <a:r>
              <a:rPr lang="en-US" sz="3000" dirty="0" smtClean="0">
                <a:solidFill>
                  <a:prstClr val="black"/>
                </a:solidFill>
              </a:rPr>
              <a:t>- Addressing time, language and cultural barriers – Text </a:t>
            </a:r>
            <a:r>
              <a:rPr lang="en-US" sz="3000" dirty="0" err="1" smtClean="0">
                <a:solidFill>
                  <a:prstClr val="black"/>
                </a:solidFill>
              </a:rPr>
              <a:t>chatbots</a:t>
            </a:r>
            <a:r>
              <a:rPr lang="en-US" sz="3000" dirty="0" smtClean="0">
                <a:solidFill>
                  <a:prstClr val="black"/>
                </a:solidFill>
              </a:rPr>
              <a:t> in regional language in doctor patient interactions .</a:t>
            </a:r>
          </a:p>
          <a:p>
            <a:pPr>
              <a:buClr>
                <a:srgbClr val="4F81BD"/>
              </a:buClr>
            </a:pPr>
            <a:r>
              <a:rPr lang="en-US" sz="3000" dirty="0" smtClean="0">
                <a:solidFill>
                  <a:srgbClr val="FF0000"/>
                </a:solidFill>
              </a:rPr>
              <a:t>Well Being </a:t>
            </a:r>
            <a:r>
              <a:rPr lang="en-US" sz="3000" dirty="0" smtClean="0">
                <a:solidFill>
                  <a:prstClr val="black"/>
                </a:solidFill>
              </a:rPr>
              <a:t>- Improve overall medical care and ensure wellness.</a:t>
            </a:r>
          </a:p>
          <a:p>
            <a:pPr>
              <a:buClr>
                <a:srgbClr val="4F81BD"/>
              </a:buClr>
            </a:pPr>
            <a:endParaRPr lang="en-US" sz="3000" dirty="0" smtClean="0">
              <a:solidFill>
                <a:prstClr val="black"/>
              </a:solidFill>
            </a:endParaRPr>
          </a:p>
          <a:p>
            <a:pPr>
              <a:buClr>
                <a:srgbClr val="4F81BD"/>
              </a:buClr>
            </a:pPr>
            <a:endParaRPr lang="en-US" sz="3000" dirty="0" smtClean="0">
              <a:solidFill>
                <a:prstClr val="black"/>
              </a:solidFill>
            </a:endParaRPr>
          </a:p>
          <a:p>
            <a:pPr>
              <a:buClr>
                <a:srgbClr val="4F81BD"/>
              </a:buClr>
            </a:pPr>
            <a:endParaRPr lang="en-IN" sz="3000" dirty="0" smtClean="0">
              <a:solidFill>
                <a:prstClr val="black"/>
              </a:solidFill>
            </a:endParaRPr>
          </a:p>
          <a:p>
            <a:pPr marL="82296" indent="0">
              <a:buClr>
                <a:srgbClr val="4F81BD"/>
              </a:buClr>
              <a:buNone/>
            </a:pPr>
            <a:endParaRPr lang="en-IN" sz="3000" dirty="0" smtClean="0">
              <a:solidFill>
                <a:prstClr val="black"/>
              </a:solidFill>
            </a:endParaRPr>
          </a:p>
          <a:p>
            <a:pPr marL="82296" lvl="0" indent="0">
              <a:buClr>
                <a:srgbClr val="4F81BD"/>
              </a:buClr>
              <a:buNone/>
            </a:pPr>
            <a:endParaRPr lang="en-IN" sz="3000" dirty="0" smtClean="0">
              <a:solidFill>
                <a:prstClr val="black"/>
              </a:solidFill>
            </a:endParaRPr>
          </a:p>
          <a:p>
            <a:endParaRPr lang="en-US" sz="30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Hack-Red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400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99024" y="1628800"/>
            <a:ext cx="7498080" cy="1143000"/>
          </a:xfrm>
        </p:spPr>
        <p:txBody>
          <a:bodyPr>
            <a:noAutofit/>
          </a:bodyPr>
          <a:lstStyle/>
          <a:p>
            <a:r>
              <a:rPr lang="en-US" sz="4000" dirty="0" smtClean="0"/>
              <a:t>NON INVASIVE SCREENING OF       		     ANEMIA</a:t>
            </a:r>
            <a:endParaRPr lang="en-US" sz="4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4149080"/>
            <a:ext cx="2880320" cy="140643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148064" y="4581128"/>
            <a:ext cx="345638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err="1" smtClean="0"/>
              <a:t>EyeNemia</a:t>
            </a:r>
            <a:r>
              <a:rPr lang="en-US" sz="4400" dirty="0" smtClean="0"/>
              <a:t> </a:t>
            </a:r>
            <a:endParaRPr lang="en-US" sz="4400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D3C36-880E-4719-A22B-2C5A1DA4AD0D}" type="datetime3">
              <a:rPr lang="en-US" smtClean="0"/>
              <a:t>3 March 2019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Hack-Red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642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 smtClean="0"/>
              <a:t>Normal Haemoglobin Count  Widely Accepted by Physicians</a:t>
            </a:r>
            <a:endParaRPr lang="en-IN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6357709"/>
              </p:ext>
            </p:extLst>
          </p:nvPr>
        </p:nvGraphicFramePr>
        <p:xfrm>
          <a:off x="1500166" y="1571612"/>
          <a:ext cx="6858048" cy="48577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29024"/>
                <a:gridCol w="3429024"/>
              </a:tblGrid>
              <a:tr h="877522">
                <a:tc>
                  <a:txBody>
                    <a:bodyPr/>
                    <a:lstStyle/>
                    <a:p>
                      <a:r>
                        <a:rPr lang="en-IN" dirty="0" smtClean="0"/>
                        <a:t>Age/ Gender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 Normal </a:t>
                      </a:r>
                      <a:r>
                        <a:rPr lang="en-IN" dirty="0" err="1" smtClean="0"/>
                        <a:t>Hb</a:t>
                      </a:r>
                      <a:endParaRPr lang="en-IN" dirty="0" smtClean="0"/>
                    </a:p>
                    <a:p>
                      <a:r>
                        <a:rPr lang="en-IN" dirty="0" smtClean="0"/>
                        <a:t>(</a:t>
                      </a:r>
                      <a:r>
                        <a:rPr lang="en-IN" dirty="0" err="1" smtClean="0"/>
                        <a:t>Anemic</a:t>
                      </a:r>
                      <a:r>
                        <a:rPr lang="en-IN" dirty="0" smtClean="0"/>
                        <a:t> if less than : )[g/dl]</a:t>
                      </a:r>
                      <a:endParaRPr lang="en-IN" dirty="0"/>
                    </a:p>
                  </a:txBody>
                  <a:tcPr/>
                </a:tc>
              </a:tr>
              <a:tr h="591770">
                <a:tc>
                  <a:txBody>
                    <a:bodyPr/>
                    <a:lstStyle/>
                    <a:p>
                      <a:r>
                        <a:rPr lang="en-IN" dirty="0" smtClean="0"/>
                        <a:t>Children</a:t>
                      </a:r>
                      <a:r>
                        <a:rPr lang="en-IN" baseline="0" dirty="0" smtClean="0"/>
                        <a:t> (0.5 – 5 yrs)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 11.0</a:t>
                      </a:r>
                      <a:endParaRPr lang="en-IN" dirty="0"/>
                    </a:p>
                  </a:txBody>
                  <a:tcPr/>
                </a:tc>
              </a:tr>
              <a:tr h="591770">
                <a:tc>
                  <a:txBody>
                    <a:bodyPr/>
                    <a:lstStyle/>
                    <a:p>
                      <a:r>
                        <a:rPr lang="en-IN" dirty="0" smtClean="0"/>
                        <a:t>Children</a:t>
                      </a:r>
                      <a:r>
                        <a:rPr lang="en-IN" baseline="0" dirty="0" smtClean="0"/>
                        <a:t> (5 – 12 yrs)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11.5</a:t>
                      </a:r>
                      <a:endParaRPr lang="en-IN" dirty="0"/>
                    </a:p>
                  </a:txBody>
                  <a:tcPr/>
                </a:tc>
              </a:tr>
              <a:tr h="591770">
                <a:tc>
                  <a:txBody>
                    <a:bodyPr/>
                    <a:lstStyle/>
                    <a:p>
                      <a:r>
                        <a:rPr lang="en-IN" dirty="0" smtClean="0"/>
                        <a:t>Teens</a:t>
                      </a:r>
                      <a:r>
                        <a:rPr lang="en-IN" baseline="0" dirty="0" smtClean="0"/>
                        <a:t> ( 12 – 15 yrs)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12.0</a:t>
                      </a:r>
                      <a:endParaRPr lang="en-IN" dirty="0"/>
                    </a:p>
                  </a:txBody>
                  <a:tcPr/>
                </a:tc>
              </a:tr>
              <a:tr h="1021411">
                <a:tc>
                  <a:txBody>
                    <a:bodyPr/>
                    <a:lstStyle/>
                    <a:p>
                      <a:r>
                        <a:rPr lang="en-IN" dirty="0" smtClean="0"/>
                        <a:t>Women</a:t>
                      </a:r>
                      <a:r>
                        <a:rPr lang="en-IN" baseline="0" dirty="0" smtClean="0"/>
                        <a:t> , Non-pregnant (&gt;15yrs)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12.0</a:t>
                      </a:r>
                      <a:endParaRPr lang="en-IN" dirty="0"/>
                    </a:p>
                  </a:txBody>
                  <a:tcPr/>
                </a:tc>
              </a:tr>
              <a:tr h="591770">
                <a:tc>
                  <a:txBody>
                    <a:bodyPr/>
                    <a:lstStyle/>
                    <a:p>
                      <a:r>
                        <a:rPr lang="en-IN" dirty="0" smtClean="0"/>
                        <a:t>Women , pregnant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11.0</a:t>
                      </a:r>
                      <a:endParaRPr lang="en-IN" dirty="0"/>
                    </a:p>
                  </a:txBody>
                  <a:tcPr/>
                </a:tc>
              </a:tr>
              <a:tr h="591770">
                <a:tc>
                  <a:txBody>
                    <a:bodyPr/>
                    <a:lstStyle/>
                    <a:p>
                      <a:r>
                        <a:rPr lang="en-IN" dirty="0" smtClean="0"/>
                        <a:t>Men (&gt;15 yrs)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13.0</a:t>
                      </a:r>
                      <a:endParaRPr lang="en-IN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79F1DD-C328-46CD-A09A-89952A6ED0C5}" type="datetime3">
              <a:rPr lang="en-US" smtClean="0"/>
              <a:t>3 March 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Hack-Red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754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228600"/>
            <a:ext cx="6317704" cy="680120"/>
          </a:xfrm>
        </p:spPr>
        <p:txBody>
          <a:bodyPr>
            <a:normAutofit fontScale="90000"/>
          </a:bodyPr>
          <a:lstStyle/>
          <a:p>
            <a:r>
              <a:rPr lang="en-US" sz="3200" dirty="0" smtClean="0"/>
              <a:t>VISIT  TO SANKARA NETHRALAYA</a:t>
            </a:r>
            <a:endParaRPr lang="en-US" sz="32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4724637"/>
            <a:ext cx="3017912" cy="188001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50" t="4547" r="22856" b="15980"/>
          <a:stretch/>
        </p:blipFill>
        <p:spPr>
          <a:xfrm>
            <a:off x="5596136" y="4759253"/>
            <a:ext cx="3200400" cy="195146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22" t="4506" r="9709" b="5689"/>
          <a:stretch/>
        </p:blipFill>
        <p:spPr>
          <a:xfrm>
            <a:off x="2873524" y="2924944"/>
            <a:ext cx="2752328" cy="1698245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899592" y="1037054"/>
            <a:ext cx="77152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G</a:t>
            </a:r>
            <a:r>
              <a:rPr lang="en-US" sz="2800" dirty="0" smtClean="0"/>
              <a:t>ot samples from </a:t>
            </a:r>
            <a:r>
              <a:rPr lang="en-US" sz="2800" dirty="0" err="1"/>
              <a:t>T</a:t>
            </a:r>
            <a:r>
              <a:rPr lang="en-US" sz="2800" dirty="0" err="1" smtClean="0"/>
              <a:t>eleopthalmology</a:t>
            </a:r>
            <a:r>
              <a:rPr lang="en-US" sz="2800" dirty="0" smtClean="0"/>
              <a:t> </a:t>
            </a:r>
            <a:r>
              <a:rPr lang="en-US" sz="2800" dirty="0"/>
              <a:t>D</a:t>
            </a:r>
            <a:r>
              <a:rPr lang="en-US" sz="2800" dirty="0" smtClean="0"/>
              <a:t>epartment about the requirements for mass screening and conjunctiva images along with </a:t>
            </a:r>
            <a:r>
              <a:rPr lang="en-US" sz="2800" dirty="0" err="1" smtClean="0"/>
              <a:t>haemoglobin</a:t>
            </a:r>
            <a:r>
              <a:rPr lang="en-US" sz="2800" dirty="0" smtClean="0"/>
              <a:t> values.</a:t>
            </a:r>
            <a:endParaRPr lang="en-US" sz="28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6376" y="116632"/>
            <a:ext cx="1056184" cy="10561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AE71B-8E56-441C-8D2C-096BA66F73DF}" type="datetime3">
              <a:rPr lang="en-US" smtClean="0"/>
              <a:t>3 March 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Hack-Red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888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 ACQUISITION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sz="3000" dirty="0" smtClean="0"/>
              <a:t> Approval for this experiment was obtained from ethical clearance board  </a:t>
            </a:r>
          </a:p>
          <a:p>
            <a:pPr algn="just"/>
            <a:r>
              <a:rPr lang="en-US" sz="2800" dirty="0"/>
              <a:t>S</a:t>
            </a:r>
            <a:r>
              <a:rPr lang="en-US" sz="2800" dirty="0" smtClean="0"/>
              <a:t>ample </a:t>
            </a:r>
            <a:r>
              <a:rPr lang="en-US" sz="2800" dirty="0"/>
              <a:t>eye images were </a:t>
            </a:r>
            <a:r>
              <a:rPr lang="en-US" sz="2800" dirty="0" smtClean="0"/>
              <a:t>collected from </a:t>
            </a:r>
            <a:r>
              <a:rPr lang="en-US" sz="2800" dirty="0" err="1"/>
              <a:t>Sankara</a:t>
            </a:r>
            <a:r>
              <a:rPr lang="en-US" sz="2800" dirty="0"/>
              <a:t> </a:t>
            </a:r>
            <a:r>
              <a:rPr lang="en-US" sz="2800" dirty="0" err="1"/>
              <a:t>Nethralaya</a:t>
            </a:r>
            <a:r>
              <a:rPr lang="en-US" sz="2800" dirty="0"/>
              <a:t> with </a:t>
            </a:r>
            <a:r>
              <a:rPr lang="en-US" sz="2800" dirty="0" smtClean="0"/>
              <a:t>different lighting </a:t>
            </a:r>
            <a:r>
              <a:rPr lang="en-US" sz="2800" dirty="0"/>
              <a:t>conditions. </a:t>
            </a:r>
            <a:endParaRPr lang="en-US" sz="2800" dirty="0" smtClean="0"/>
          </a:p>
          <a:p>
            <a:endParaRPr lang="en-US" sz="3000" dirty="0"/>
          </a:p>
          <a:p>
            <a:pPr marL="82296" indent="0">
              <a:buNone/>
            </a:pPr>
            <a:endParaRPr lang="en-US" sz="3000" dirty="0"/>
          </a:p>
          <a:p>
            <a:pPr marL="82296" indent="0">
              <a:buNone/>
            </a:pPr>
            <a:endParaRPr lang="en-US" sz="3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E92CA-EAB7-477B-90C4-BAC3462DD666}" type="datetime3">
              <a:rPr lang="en-US" smtClean="0"/>
              <a:t>3 March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Hack-Red</a:t>
            </a:r>
            <a:endParaRPr lang="en-US"/>
          </a:p>
        </p:txBody>
      </p:sp>
      <p:pic>
        <p:nvPicPr>
          <p:cNvPr id="2050" name="Picture 2" descr="C:\Users\Jaya\Desktop\uncropped image\AL1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4293096"/>
            <a:ext cx="2209800" cy="144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Jaya\Desktop\uncropped image\AL109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5651" y="4293096"/>
            <a:ext cx="2016224" cy="1625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1313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olst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olstice">
      <a:maj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HY엽서L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olstice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53000"/>
              </a:schemeClr>
            </a:gs>
            <a:gs pos="50000">
              <a:schemeClr val="phClr">
                <a:tint val="42000"/>
                <a:satMod val="255000"/>
              </a:schemeClr>
            </a:gs>
            <a:gs pos="97000">
              <a:schemeClr val="phClr">
                <a:tint val="53000"/>
                <a:satMod val="260000"/>
              </a:schemeClr>
            </a:gs>
            <a:gs pos="100000">
              <a:schemeClr val="phClr">
                <a:tint val="56000"/>
                <a:satMod val="275000"/>
              </a:schemeClr>
            </a:gs>
          </a:gsLst>
          <a:path path="circle">
            <a:fillToRect l="50000" t="50000" r="50000" b="50000"/>
          </a:path>
        </a:gradFill>
        <a:gradFill rotWithShape="1">
          <a:gsLst>
            <a:gs pos="0">
              <a:schemeClr val="phClr">
                <a:tint val="92000"/>
                <a:satMod val="170000"/>
              </a:schemeClr>
            </a:gs>
            <a:gs pos="15000">
              <a:schemeClr val="phClr">
                <a:tint val="92000"/>
                <a:shade val="99000"/>
                <a:satMod val="170000"/>
              </a:schemeClr>
            </a:gs>
            <a:gs pos="62000">
              <a:schemeClr val="phClr">
                <a:tint val="96000"/>
                <a:shade val="80000"/>
                <a:satMod val="170000"/>
              </a:schemeClr>
            </a:gs>
            <a:gs pos="97000">
              <a:schemeClr val="phClr">
                <a:tint val="98000"/>
                <a:shade val="63000"/>
                <a:satMod val="170000"/>
              </a:schemeClr>
            </a:gs>
            <a:gs pos="100000">
              <a:schemeClr val="phClr">
                <a:shade val="62000"/>
                <a:satMod val="170000"/>
              </a:schemeClr>
            </a:gs>
          </a:gsLst>
          <a:path path="circle">
            <a:fillToRect l="50000" t="50000" r="50000" b="5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 contourW="12700">
            <a:bevelT w="0" h="0"/>
            <a:contourClr>
              <a:schemeClr val="phClr">
                <a:shade val="80000"/>
              </a:schemeClr>
            </a:contourClr>
          </a:sp3d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5400000"/>
            </a:lightRig>
          </a:scene3d>
          <a:sp3d contourW="12700">
            <a:bevelT w="25400" h="50800" prst="angle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355000"/>
              </a:schemeClr>
            </a:gs>
            <a:gs pos="40000">
              <a:schemeClr val="phClr">
                <a:tint val="85000"/>
                <a:satMod val="320000"/>
              </a:schemeClr>
            </a:gs>
            <a:gs pos="100000">
              <a:schemeClr val="phClr">
                <a:shade val="55000"/>
                <a:satMod val="300000"/>
              </a:schemeClr>
            </a:gs>
          </a:gsLst>
          <a:path path="circle">
            <a:fillToRect l="-24500" t="-20000" r="124500" b="12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"/>
                <a:satMod val="300000"/>
              </a:schemeClr>
              <a:schemeClr val="phClr">
                <a:tint val="90000"/>
                <a:satMod val="225000"/>
              </a:schemeClr>
            </a:duotone>
          </a:blip>
          <a:tile tx="0" ty="0" sx="90000" sy="90000" flip="xy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Solstice</Template>
  <TotalTime>3332</TotalTime>
  <Words>320</Words>
  <Application>Microsoft Office PowerPoint</Application>
  <PresentationFormat>On-screen Show (4:3)</PresentationFormat>
  <Paragraphs>88</Paragraphs>
  <Slides>17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Solstice</vt:lpstr>
      <vt:lpstr>SMART INDIA HACKATHON 2019 (SOFTWARE EDITION) </vt:lpstr>
      <vt:lpstr>PowerPoint Presentation</vt:lpstr>
      <vt:lpstr>2017 TIMES OF INDIA GLOBAL NUTRITION REPORT</vt:lpstr>
      <vt:lpstr>EFFECTS OF ANEMIA</vt:lpstr>
      <vt:lpstr>OBJECTIVE</vt:lpstr>
      <vt:lpstr>NON INVASIVE SCREENING OF              ANEMIA</vt:lpstr>
      <vt:lpstr>Normal Haemoglobin Count  Widely Accepted by Physicians</vt:lpstr>
      <vt:lpstr>VISIT  TO SANKARA NETHRALAYA</vt:lpstr>
      <vt:lpstr>DATA  ACQUISITION</vt:lpstr>
      <vt:lpstr>App developed – low cost solution</vt:lpstr>
      <vt:lpstr>App developed – low cost solution</vt:lpstr>
      <vt:lpstr>Interface-Communication </vt:lpstr>
      <vt:lpstr>Interface - Communication(English)</vt:lpstr>
      <vt:lpstr>Interface - Communication(Hindi)</vt:lpstr>
      <vt:lpstr>Chatbot which generates reports based on symptoms</vt:lpstr>
      <vt:lpstr>Web Application</vt:lpstr>
      <vt:lpstr>Thank you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 INDIA HACKATHON 2019 (SOFTWARE EDITION)</dc:title>
  <dc:creator>Jaya</dc:creator>
  <cp:lastModifiedBy>dell</cp:lastModifiedBy>
  <cp:revision>145</cp:revision>
  <dcterms:created xsi:type="dcterms:W3CDTF">2019-02-23T04:38:44Z</dcterms:created>
  <dcterms:modified xsi:type="dcterms:W3CDTF">2019-03-03T11:16:06Z</dcterms:modified>
</cp:coreProperties>
</file>